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6" r:id="rId11"/>
    <p:sldId id="271" r:id="rId12"/>
    <p:sldId id="269" r:id="rId13"/>
    <p:sldId id="273" r:id="rId14"/>
    <p:sldId id="274" r:id="rId15"/>
    <p:sldId id="276" r:id="rId16"/>
    <p:sldId id="275" r:id="rId17"/>
    <p:sldId id="268" r:id="rId18"/>
    <p:sldId id="265" r:id="rId19"/>
    <p:sldId id="277" r:id="rId20"/>
    <p:sldId id="278" r:id="rId21"/>
    <p:sldId id="279"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94713" autoAdjust="0"/>
  </p:normalViewPr>
  <p:slideViewPr>
    <p:cSldViewPr>
      <p:cViewPr varScale="1">
        <p:scale>
          <a:sx n="110" d="100"/>
          <a:sy n="110" d="100"/>
        </p:scale>
        <p:origin x="-1632" y="-90"/>
      </p:cViewPr>
      <p:guideLst>
        <p:guide orient="horz" pos="2160"/>
        <p:guide pos="2880"/>
      </p:guideLst>
    </p:cSldViewPr>
  </p:slideViewPr>
  <p:outlineViewPr>
    <p:cViewPr>
      <p:scale>
        <a:sx n="33" d="100"/>
        <a:sy n="33" d="100"/>
      </p:scale>
      <p:origin x="3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2"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E321055-3665-47EB-9D38-B069B0ADC13D}"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5355C-C750-4920-9233-DF14C59C066A}"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321055-3665-47EB-9D38-B069B0ADC13D}"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9"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1"/>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1"/>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321055-3665-47EB-9D38-B069B0ADC13D}" type="datetimeFigureOut">
              <a:rPr lang="en-US" smtClean="0"/>
              <a:pPr/>
              <a:t>7/9/2020</a:t>
            </a:fld>
            <a:endParaRPr lang="en-US"/>
          </a:p>
        </p:txBody>
      </p:sp>
      <p:sp>
        <p:nvSpPr>
          <p:cNvPr id="5" name="Footer Placeholder 4"/>
          <p:cNvSpPr>
            <a:spLocks noGrp="1"/>
          </p:cNvSpPr>
          <p:nvPr>
            <p:ph type="ftr" sz="quarter" idx="11"/>
          </p:nvPr>
        </p:nvSpPr>
        <p:spPr>
          <a:xfrm>
            <a:off x="2640598" y="6377460"/>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321055-3665-47EB-9D38-B069B0ADC13D}"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E321055-3665-47EB-9D38-B069B0ADC13D}"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321055-3665-47EB-9D38-B069B0ADC13D}"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698988"/>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1"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6" y="1698988"/>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6"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E321055-3665-47EB-9D38-B069B0ADC13D}" type="datetimeFigureOut">
              <a:rPr lang="en-US" smtClean="0"/>
              <a:pPr/>
              <a:t>7/9/2020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E321055-3665-47EB-9D38-B069B0ADC13D}" type="datetimeFigureOut">
              <a:rPr lang="en-US" smtClean="0"/>
              <a:pPr/>
              <a:t>7/9/2020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321055-3665-47EB-9D38-B069B0ADC13D}" type="datetimeFigureOut">
              <a:rPr lang="en-US" smtClean="0"/>
              <a:pPr/>
              <a:t>7/9/2020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05355C-C750-4920-9233-DF14C59C06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9"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8" y="1743134"/>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9"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E321055-3665-47EB-9D38-B069B0ADC13D}"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5355C-C750-4920-9233-DF14C59C066A}"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3" y="155448"/>
            <a:ext cx="2525151"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6"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E321055-3665-47EB-9D38-B069B0ADC13D}" type="datetimeFigureOut">
              <a:rPr lang="en-US" smtClean="0"/>
              <a:pPr/>
              <a:t>7/9/2020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B05355C-C750-4920-9233-DF14C59C06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2" y="1"/>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1"/>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2"/>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E321055-3665-47EB-9D38-B069B0ADC13D}" type="datetimeFigureOut">
              <a:rPr lang="en-US" smtClean="0"/>
              <a:pPr/>
              <a:t>7/9/2020</a:t>
            </a:fld>
            <a:endParaRPr lang="en-US"/>
          </a:p>
        </p:txBody>
      </p:sp>
      <p:sp>
        <p:nvSpPr>
          <p:cNvPr id="5" name="Footer Placeholder 4"/>
          <p:cNvSpPr>
            <a:spLocks noGrp="1"/>
          </p:cNvSpPr>
          <p:nvPr>
            <p:ph type="ftr" sz="quarter" idx="3"/>
          </p:nvPr>
        </p:nvSpPr>
        <p:spPr>
          <a:xfrm>
            <a:off x="2640598"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B05355C-C750-4920-9233-DF14C59C066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dc.gov/coronavirus/2019-ncov/need-extra-precautions/people-with-medical-conditions.html?" TargetMode="External"/><Relationship Id="rId2" Type="http://schemas.openxmlformats.org/officeDocument/2006/relationships/hyperlink" Target="https://www.cdc.gov/coronavirus/2019-ncov/need-extra-precautions/people-with-medical-conditions.html?CDC_AA_refVal=https://www.cdc.gov/coronavirus/2019-ncov/need-extra-precautions/groups-at-higher-risk.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cdc.gov/coronavirus/2019-ncov/need-extra-precautions/people-with-medical-conditions.html?" TargetMode="External"/><Relationship Id="rId2" Type="http://schemas.openxmlformats.org/officeDocument/2006/relationships/hyperlink" Target="https://www.cdc.gov/coronavirus/2019-ncov/need-extra-precautions/people-with-medical-conditions.html?CDC_AA_refVal=https://www.cdc.gov/coronavirus/2019-ncov/need-extra-precautions/groups-at-higher-risk.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TEXAS AFT: ADA, FMLA, RETIREMENT WEBINAR</a:t>
            </a:r>
            <a:endParaRPr lang="en-US" dirty="0"/>
          </a:p>
        </p:txBody>
      </p:sp>
      <p:sp>
        <p:nvSpPr>
          <p:cNvPr id="5" name="Content Placeholder 4"/>
          <p:cNvSpPr>
            <a:spLocks noGrp="1"/>
          </p:cNvSpPr>
          <p:nvPr>
            <p:ph idx="1"/>
          </p:nvPr>
        </p:nvSpPr>
        <p:spPr/>
        <p:txBody>
          <a:bodyPr/>
          <a:lstStyle/>
          <a:p>
            <a:r>
              <a:rPr lang="en-US" dirty="0" smtClean="0"/>
              <a:t>Americans with Disabilities Act (ADA)</a:t>
            </a:r>
          </a:p>
          <a:p>
            <a:pPr lvl="1"/>
            <a:r>
              <a:rPr lang="en-US" dirty="0" smtClean="0"/>
              <a:t> Purpose: to allow you to </a:t>
            </a:r>
            <a:r>
              <a:rPr lang="en-US" b="1" dirty="0" smtClean="0"/>
              <a:t>keep working</a:t>
            </a:r>
            <a:r>
              <a:rPr lang="en-US" dirty="0" smtClean="0"/>
              <a:t>, with reasonable accommodation, as long as you can perform essential functions of the job.</a:t>
            </a:r>
          </a:p>
          <a:p>
            <a:r>
              <a:rPr lang="en-US" dirty="0" smtClean="0"/>
              <a:t>Family Medical Leave Act (FMLA)</a:t>
            </a:r>
          </a:p>
          <a:p>
            <a:pPr lvl="1"/>
            <a:r>
              <a:rPr lang="en-US" dirty="0" smtClean="0"/>
              <a:t>Purpose: to allow you to take </a:t>
            </a:r>
            <a:r>
              <a:rPr lang="en-US" b="1" dirty="0" smtClean="0"/>
              <a:t>leave from work </a:t>
            </a:r>
            <a:r>
              <a:rPr lang="en-US" dirty="0" smtClean="0"/>
              <a:t>to take care of yourself or someone in your family, while maintaining employment relationship.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Request (Basic)</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I have Type 2 diabetes.  CDC guidelines indicate that due to this condition, I am at higher risk for severe illness and complications, including death, if I get COVID-19. Under the ADA, I am requesting an accommodation that will allow me to teach remotely, which will allow me to perform the essential duties of my job without unnecessary exposure to COVID-19. Please let me know what I need to provide in order for this accommodation to be granted.  Please keep this request confidential.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Request (Better)</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I have Type 2 diabetes.  CDC guidelines indicate that due to this condition, I am at higher risk for severe illness and complications, including death, if I get COVID-19. Under the ADA, I am requesting an accommodation that will allow me to teach remotely, which will allow me to perform the essential duties of my job without unnecessary exposure to COVID-19. Please let me know what I need to provide in order for this accommodation to be granted.  Please keep this request confidential. </a:t>
            </a:r>
            <a:r>
              <a:rPr lang="en-US" dirty="0" smtClean="0">
                <a:solidFill>
                  <a:srgbClr val="C00000"/>
                </a:solidFill>
              </a:rPr>
              <a:t>I am attaching documentation from my doctor regarding my underlying condition, as well as her recommendation that this accommodation be made. I provided a copy of my job description to my doctor. </a:t>
            </a:r>
            <a:endParaRPr lang="en-US"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Sample Requests</a:t>
            </a:r>
            <a:endParaRPr lang="en-US" dirty="0"/>
          </a:p>
        </p:txBody>
      </p:sp>
      <p:sp>
        <p:nvSpPr>
          <p:cNvPr id="5" name="Text Placeholder 4"/>
          <p:cNvSpPr>
            <a:spLocks noGrp="1"/>
          </p:cNvSpPr>
          <p:nvPr>
            <p:ph type="body" idx="1"/>
          </p:nvPr>
        </p:nvSpPr>
        <p:spPr/>
        <p:txBody>
          <a:bodyPr/>
          <a:lstStyle/>
          <a:p>
            <a:r>
              <a:rPr lang="en-US" dirty="0" smtClean="0"/>
              <a:t>Basic</a:t>
            </a:r>
            <a:endParaRPr lang="en-US" dirty="0"/>
          </a:p>
        </p:txBody>
      </p:sp>
      <p:sp>
        <p:nvSpPr>
          <p:cNvPr id="6" name="Content Placeholder 5"/>
          <p:cNvSpPr>
            <a:spLocks noGrp="1"/>
          </p:cNvSpPr>
          <p:nvPr>
            <p:ph sz="half" idx="2"/>
          </p:nvPr>
        </p:nvSpPr>
        <p:spPr/>
        <p:txBody>
          <a:bodyPr>
            <a:normAutofit/>
          </a:bodyPr>
          <a:lstStyle/>
          <a:p>
            <a:pPr>
              <a:buNone/>
            </a:pPr>
            <a:r>
              <a:rPr lang="en-US" sz="1400" dirty="0" smtClean="0"/>
              <a:t>	I have Type 2 diabetes.  CDC guidelines indicate that due to this condition, I am at higher risk for severe illness and complications, including death, if I get COVID-19. Under the ADA, I am requesting an accommodation that will allow me to teach remotely, which will allow me to perform the essential duties of my job without unnecessary exposure to COVID-19. Please let me know what I need to provide in order for this accommodation to be granted.  Please keep this request confidential.</a:t>
            </a:r>
            <a:endParaRPr lang="en-US" sz="1400" dirty="0"/>
          </a:p>
        </p:txBody>
      </p:sp>
      <p:sp>
        <p:nvSpPr>
          <p:cNvPr id="7" name="Text Placeholder 6"/>
          <p:cNvSpPr>
            <a:spLocks noGrp="1"/>
          </p:cNvSpPr>
          <p:nvPr>
            <p:ph type="body" sz="quarter" idx="3"/>
          </p:nvPr>
        </p:nvSpPr>
        <p:spPr/>
        <p:txBody>
          <a:bodyPr/>
          <a:lstStyle/>
          <a:p>
            <a:r>
              <a:rPr lang="en-US" dirty="0" smtClean="0"/>
              <a:t>Better </a:t>
            </a:r>
            <a:endParaRPr lang="en-US" dirty="0"/>
          </a:p>
        </p:txBody>
      </p:sp>
      <p:sp>
        <p:nvSpPr>
          <p:cNvPr id="8" name="Content Placeholder 7"/>
          <p:cNvSpPr>
            <a:spLocks noGrp="1"/>
          </p:cNvSpPr>
          <p:nvPr>
            <p:ph sz="quarter" idx="4"/>
          </p:nvPr>
        </p:nvSpPr>
        <p:spPr/>
        <p:txBody>
          <a:bodyPr>
            <a:normAutofit fontScale="62500" lnSpcReduction="20000"/>
          </a:bodyPr>
          <a:lstStyle/>
          <a:p>
            <a:pPr>
              <a:buNone/>
            </a:pPr>
            <a:r>
              <a:rPr lang="en-US" dirty="0" smtClean="0"/>
              <a:t>	I have Type 2 diabetes.  CDC guidelines indicate that due to this condition, I am at higher risk for severe illness and complications, including death, if I get COVID-19. Under the ADA, I am requesting an accommodation that will allow me to teach remotely, which will allow me to perform the essential duties of my job without unnecessary exposure to COVID-19. Please let me know what I need to provide in order for this accommodation to be granted.  Please keep this request confidential. </a:t>
            </a:r>
            <a:r>
              <a:rPr lang="en-US" dirty="0" smtClean="0">
                <a:solidFill>
                  <a:srgbClr val="C00000"/>
                </a:solidFill>
              </a:rPr>
              <a:t>I am attaching documentation from my doctor regarding my underlying condition, as well as her recommendation that this accommodation be made. I provided a copy of my job description to my doctor.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FMLA</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FMLA entitles school district employees to take unpaid, job-protected leave for specified family and medical reasons, including reasons related to COVID-19. </a:t>
            </a:r>
            <a:endParaRPr lang="en-US" dirty="0" smtClean="0"/>
          </a:p>
          <a:p>
            <a:r>
              <a:rPr lang="en-US" dirty="0" smtClean="0"/>
              <a:t>Must have worked for district at </a:t>
            </a:r>
            <a:r>
              <a:rPr lang="en-US" dirty="0"/>
              <a:t>least 1250 hours during the 12 month period immediately preceding the leave. </a:t>
            </a:r>
            <a:endParaRPr lang="en-US" dirty="0" smtClean="0"/>
          </a:p>
          <a:p>
            <a:r>
              <a:rPr lang="en-US" dirty="0"/>
              <a:t>E</a:t>
            </a:r>
            <a:r>
              <a:rPr lang="en-US" dirty="0" smtClean="0"/>
              <a:t>ligible </a:t>
            </a:r>
            <a:r>
              <a:rPr lang="en-US" dirty="0"/>
              <a:t>employees may take up to 12 workweeks of leave in a 12-month period for a serious health condition that makes the employee unable to perform the essential functions of his or her job or to care for a spouse, son, daughter, or parent who has a serious health condition.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FFCRA Expanded FMLA</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FFCRA </a:t>
            </a:r>
            <a:r>
              <a:rPr lang="en-US" dirty="0"/>
              <a:t>temporarily expanded </a:t>
            </a:r>
            <a:r>
              <a:rPr lang="en-US" dirty="0" smtClean="0"/>
              <a:t>FMLA </a:t>
            </a:r>
            <a:r>
              <a:rPr lang="en-US" dirty="0"/>
              <a:t>to allow an employee to take FMLA leave, and to receive partial pay for doing so, if the employee must care for a child </a:t>
            </a:r>
            <a:r>
              <a:rPr lang="en-US" b="1" dirty="0"/>
              <a:t>whose school has been closed for a COVID-19 related reason</a:t>
            </a:r>
            <a:r>
              <a:rPr lang="en-US" b="1" dirty="0" smtClean="0"/>
              <a:t>.</a:t>
            </a:r>
          </a:p>
          <a:p>
            <a:r>
              <a:rPr lang="en-US" dirty="0" smtClean="0"/>
              <a:t>Expansion for this reason is temporary, until December 31, 2020. </a:t>
            </a:r>
          </a:p>
          <a:p>
            <a:r>
              <a:rPr lang="en-US" dirty="0"/>
              <a:t>It allows employees to take FMLA leave if the employee is unable to work or </a:t>
            </a:r>
            <a:r>
              <a:rPr lang="en-US" b="1" dirty="0" err="1"/>
              <a:t>telework</a:t>
            </a:r>
            <a:r>
              <a:rPr lang="en-US" dirty="0"/>
              <a:t> due to a need for leave to take care of the employee’s child if the school or place of care has been closed, or if the child care provider for the child is unavailable, due to a public health emergency. </a:t>
            </a:r>
          </a:p>
          <a:p>
            <a:r>
              <a:rPr lang="en-US" dirty="0"/>
              <a:t>The first 10 days (2 weeks) of leave may be unpaid, except that an employee may choose to use the new emergency sick leave or any other accrued paid leave.</a:t>
            </a:r>
          </a:p>
          <a:p>
            <a:r>
              <a:rPr lang="en-US" dirty="0"/>
              <a:t>The remaining 10 weeks of FMLA leave provided by this law will be paid at 2/3rds of the employee’s regular rate, up to a maximum payment of $200 per day ($10,000 total).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Is “</a:t>
            </a:r>
            <a:r>
              <a:rPr lang="en-US" dirty="0" err="1" smtClean="0"/>
              <a:t>Regular”FMLA</a:t>
            </a:r>
            <a:r>
              <a:rPr lang="en-US" dirty="0" smtClean="0"/>
              <a:t> Paid Leave?</a:t>
            </a:r>
            <a:endParaRPr lang="en-US" dirty="0"/>
          </a:p>
        </p:txBody>
      </p:sp>
      <p:sp>
        <p:nvSpPr>
          <p:cNvPr id="3" name="Content Placeholder 2"/>
          <p:cNvSpPr>
            <a:spLocks noGrp="1"/>
          </p:cNvSpPr>
          <p:nvPr>
            <p:ph idx="1"/>
          </p:nvPr>
        </p:nvSpPr>
        <p:spPr/>
        <p:txBody>
          <a:bodyPr/>
          <a:lstStyle/>
          <a:p>
            <a:r>
              <a:rPr lang="en-US" dirty="0" smtClean="0"/>
              <a:t>No. Except for the special, temporary child care addition, FMLA </a:t>
            </a:r>
            <a:r>
              <a:rPr lang="en-US" dirty="0"/>
              <a:t>is unpaid leave but you may be required or allowed to take accrued sick or personal leave concurrently.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I request FMLA?</a:t>
            </a:r>
            <a:endParaRPr lang="en-US" dirty="0"/>
          </a:p>
        </p:txBody>
      </p:sp>
      <p:sp>
        <p:nvSpPr>
          <p:cNvPr id="3" name="Content Placeholder 2"/>
          <p:cNvSpPr>
            <a:spLocks noGrp="1"/>
          </p:cNvSpPr>
          <p:nvPr>
            <p:ph idx="1"/>
          </p:nvPr>
        </p:nvSpPr>
        <p:spPr/>
        <p:txBody>
          <a:bodyPr/>
          <a:lstStyle/>
          <a:p>
            <a:r>
              <a:rPr lang="en-US" dirty="0"/>
              <a:t>Contact your district’s HR department to request FMLA leave.  You must comply with the district’s usual requirements for requesting leave</a:t>
            </a:r>
            <a:r>
              <a:rPr lang="en-US" dirty="0" smtClean="0"/>
              <a:t>.</a:t>
            </a:r>
          </a:p>
          <a:p>
            <a:r>
              <a:rPr lang="en-US" dirty="0" smtClean="0"/>
              <a:t>The District will have forms for you to take to your doctor.</a:t>
            </a:r>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n-US" dirty="0" smtClean="0"/>
              <a:t>What sort of documentation must I provide?</a:t>
            </a:r>
            <a:endParaRPr lang="en-US" dirty="0"/>
          </a:p>
        </p:txBody>
      </p:sp>
      <p:sp>
        <p:nvSpPr>
          <p:cNvPr id="10" name="Content Placeholder 9"/>
          <p:cNvSpPr>
            <a:spLocks noGrp="1"/>
          </p:cNvSpPr>
          <p:nvPr>
            <p:ph idx="1"/>
          </p:nvPr>
        </p:nvSpPr>
        <p:spPr/>
        <p:txBody>
          <a:bodyPr/>
          <a:lstStyle/>
          <a:p>
            <a:r>
              <a:rPr lang="en-US" dirty="0"/>
              <a:t>When an employee requests FMLA leave due to his or her own serious health condition or a covered family member’s serious health condition, the district may require certification in support of the leave from a health care provider. The district may also require second or third medical opinions, at the district’s expense, and periodic recertification of a serious health condition.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May I take FMLA intermittently?</a:t>
            </a:r>
            <a:br>
              <a:rPr lang="en-US" dirty="0"/>
            </a:br>
            <a:endParaRPr lang="en-US" dirty="0"/>
          </a:p>
        </p:txBody>
      </p:sp>
      <p:sp>
        <p:nvSpPr>
          <p:cNvPr id="3" name="Content Placeholder 2"/>
          <p:cNvSpPr>
            <a:spLocks noGrp="1"/>
          </p:cNvSpPr>
          <p:nvPr>
            <p:ph idx="1"/>
          </p:nvPr>
        </p:nvSpPr>
        <p:spPr/>
        <p:txBody>
          <a:bodyPr/>
          <a:lstStyle/>
          <a:p>
            <a:r>
              <a:rPr lang="en-US" dirty="0" smtClean="0"/>
              <a:t>Generally, yes.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about my health insurance under FMLA?</a:t>
            </a:r>
            <a:endParaRPr lang="en-US" dirty="0"/>
          </a:p>
        </p:txBody>
      </p:sp>
      <p:sp>
        <p:nvSpPr>
          <p:cNvPr id="3" name="Content Placeholder 2"/>
          <p:cNvSpPr>
            <a:spLocks noGrp="1"/>
          </p:cNvSpPr>
          <p:nvPr>
            <p:ph idx="1"/>
          </p:nvPr>
        </p:nvSpPr>
        <p:spPr/>
        <p:txBody>
          <a:bodyPr/>
          <a:lstStyle/>
          <a:p>
            <a:r>
              <a:rPr lang="en-US" dirty="0"/>
              <a:t>The school district is obligated to continue group health coverage during this leave on the same terms as if you continued to work. Generally, you must also continue to make your normal contributions.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Prohibits discrimination on the basis of disability.</a:t>
            </a:r>
          </a:p>
          <a:p>
            <a:r>
              <a:rPr lang="en-US" dirty="0" smtClean="0"/>
              <a:t>Disability: physical or mental impairment that substantially limits one or more major life activities, a record of impairment, or if person is perceived to have impairment.</a:t>
            </a:r>
          </a:p>
          <a:p>
            <a:r>
              <a:rPr lang="en-US" b="1" dirty="0" smtClean="0"/>
              <a:t>Employee must be able to perform essential duties of job, with or without accommodation</a:t>
            </a:r>
            <a:r>
              <a:rPr lang="en-US" dirty="0" smtClean="0"/>
              <a:t>.</a:t>
            </a:r>
          </a:p>
          <a:p>
            <a:r>
              <a:rPr lang="en-US" dirty="0" smtClean="0"/>
              <a:t>District must make “reasonable accommodation” – change in work environment that allows employee with a disability to perform essential functions.</a:t>
            </a:r>
          </a:p>
          <a:p>
            <a:r>
              <a:rPr lang="en-US" dirty="0" smtClean="0"/>
              <a:t>But, district not required to make accommodation if it would pose an “undue hardship” on district.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my job protected if I take FMLA?</a:t>
            </a:r>
            <a:endParaRPr lang="en-US" dirty="0"/>
          </a:p>
        </p:txBody>
      </p:sp>
      <p:sp>
        <p:nvSpPr>
          <p:cNvPr id="3" name="Content Placeholder 2"/>
          <p:cNvSpPr>
            <a:spLocks noGrp="1"/>
          </p:cNvSpPr>
          <p:nvPr>
            <p:ph idx="1"/>
          </p:nvPr>
        </p:nvSpPr>
        <p:spPr/>
        <p:txBody>
          <a:bodyPr>
            <a:normAutofit fontScale="92500" lnSpcReduction="20000"/>
          </a:bodyPr>
          <a:lstStyle/>
          <a:p>
            <a:r>
              <a:rPr lang="en-US" dirty="0"/>
              <a:t>Yes. You cannot be fired, disciplined or otherwise discriminated against because you took FMLA. Additionally, you must be provided with the same or nearly equivalent job upon your return from these leaves. However, this is not total job protection under any circumstances. If the school district can demonstrate that it would have taken some employment action against you, such as a lay-off or non-renewal, regardless of whether you took the leave, it can still take that particular action against you.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Remedies for Violations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ADA:</a:t>
            </a:r>
          </a:p>
          <a:p>
            <a:pPr>
              <a:buNone/>
            </a:pPr>
            <a:r>
              <a:rPr lang="en-US" dirty="0" smtClean="0"/>
              <a:t>- 	Must file an administrative charge with state Texas Workforce Commission (TWC) or federal EEOC.</a:t>
            </a:r>
          </a:p>
          <a:p>
            <a:pPr>
              <a:buFontTx/>
              <a:buChar char="-"/>
            </a:pPr>
            <a:r>
              <a:rPr lang="en-US" dirty="0" smtClean="0"/>
              <a:t>Strict deadlines: must file charge within 180 days under state law or 300 days under federal law.</a:t>
            </a:r>
          </a:p>
          <a:p>
            <a:pPr>
              <a:buFontTx/>
              <a:buChar char="-"/>
            </a:pPr>
            <a:r>
              <a:rPr lang="en-US" b="1" dirty="0" smtClean="0"/>
              <a:t>To fully preserve legal options, meet 180 day deadline.</a:t>
            </a:r>
          </a:p>
          <a:p>
            <a:pPr>
              <a:buNone/>
            </a:pPr>
            <a:r>
              <a:rPr lang="en-US" dirty="0" smtClean="0"/>
              <a:t>FMLA:</a:t>
            </a:r>
          </a:p>
          <a:p>
            <a:pPr>
              <a:buFontTx/>
              <a:buChar char="-"/>
            </a:pPr>
            <a:r>
              <a:rPr lang="en-US" dirty="0" smtClean="0"/>
              <a:t>Must file lawsuit within 2 years</a:t>
            </a:r>
          </a:p>
          <a:p>
            <a:pPr>
              <a:buNone/>
            </a:pPr>
            <a:r>
              <a:rPr lang="en-US" dirty="0" smtClean="0"/>
              <a:t>GRIEVANCES:</a:t>
            </a:r>
          </a:p>
          <a:p>
            <a:pPr>
              <a:buFontTx/>
              <a:buChar char="-"/>
            </a:pPr>
            <a:r>
              <a:rPr lang="en-US" dirty="0" smtClean="0"/>
              <a:t>Must meet local school district deadline. </a:t>
            </a:r>
          </a:p>
          <a:p>
            <a:pPr>
              <a:buNone/>
            </a:pPr>
            <a:r>
              <a:rPr lang="en-US" dirty="0" smtClean="0"/>
              <a:t>-    Exhausting local procedures does </a:t>
            </a:r>
            <a:r>
              <a:rPr lang="en-US" b="1" dirty="0" smtClean="0"/>
              <a:t>NOT</a:t>
            </a:r>
            <a:r>
              <a:rPr lang="en-US" dirty="0" smtClean="0"/>
              <a:t> toll deadline for filing administrative charge or lawsuit.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Undue Hardship</a:t>
            </a:r>
            <a:endParaRPr lang="en-US" dirty="0"/>
          </a:p>
        </p:txBody>
      </p:sp>
      <p:sp>
        <p:nvSpPr>
          <p:cNvPr id="3" name="Content Placeholder 2"/>
          <p:cNvSpPr>
            <a:spLocks noGrp="1"/>
          </p:cNvSpPr>
          <p:nvPr>
            <p:ph idx="1"/>
          </p:nvPr>
        </p:nvSpPr>
        <p:spPr/>
        <p:txBody>
          <a:bodyPr/>
          <a:lstStyle/>
          <a:p>
            <a:r>
              <a:rPr lang="en-US" dirty="0" smtClean="0"/>
              <a:t>Significant burden or expense.</a:t>
            </a:r>
          </a:p>
          <a:p>
            <a:r>
              <a:rPr lang="en-US" dirty="0" smtClean="0"/>
              <a:t>Nature and cost of accommodation.</a:t>
            </a:r>
          </a:p>
          <a:p>
            <a:r>
              <a:rPr lang="en-US" dirty="0" smtClean="0"/>
              <a:t>Resources available to school district.</a:t>
            </a:r>
          </a:p>
          <a:p>
            <a:r>
              <a:rPr lang="en-US" dirty="0" smtClean="0"/>
              <a:t>Operation of campus and district.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Disabling Impairments</a:t>
            </a:r>
            <a:endParaRPr lang="en-US" dirty="0"/>
          </a:p>
        </p:txBody>
      </p:sp>
      <p:sp>
        <p:nvSpPr>
          <p:cNvPr id="3" name="Content Placeholder 2"/>
          <p:cNvSpPr>
            <a:spLocks noGrp="1"/>
          </p:cNvSpPr>
          <p:nvPr>
            <p:ph idx="1"/>
          </p:nvPr>
        </p:nvSpPr>
        <p:spPr/>
        <p:txBody>
          <a:bodyPr/>
          <a:lstStyle/>
          <a:p>
            <a:r>
              <a:rPr lang="en-US" dirty="0" smtClean="0"/>
              <a:t>Pre-existing physical or mental conditions.</a:t>
            </a:r>
          </a:p>
          <a:p>
            <a:r>
              <a:rPr lang="en-US" dirty="0" smtClean="0"/>
              <a:t>May not have needed accommodations until COVID-19 pandemic occurred or accommodations may need to be altered.</a:t>
            </a:r>
          </a:p>
          <a:p>
            <a:r>
              <a:rPr lang="en-US" dirty="0" smtClean="0"/>
              <a:t>CDC has identified certain underlying conditions that put individuals at “higher risk for severe illness” due to COVID-19.</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CDC List – </a:t>
            </a:r>
            <a:r>
              <a:rPr lang="en-US" u="sng" dirty="0" smtClean="0"/>
              <a:t>Increased</a:t>
            </a:r>
            <a:r>
              <a:rPr lang="en-US" dirty="0" smtClean="0"/>
              <a:t> Risk</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hlinkClick r:id="rId2"/>
              </a:rPr>
              <a:t>Chronic </a:t>
            </a:r>
            <a:r>
              <a:rPr lang="en-US" dirty="0">
                <a:hlinkClick r:id="rId2"/>
              </a:rPr>
              <a:t>kidney disease</a:t>
            </a:r>
            <a:endParaRPr lang="en-US" dirty="0"/>
          </a:p>
          <a:p>
            <a:pPr lvl="0"/>
            <a:r>
              <a:rPr lang="en-US" dirty="0">
                <a:hlinkClick r:id="rId2"/>
              </a:rPr>
              <a:t>COPD (chronic obstructive pulmonary disease)</a:t>
            </a:r>
            <a:endParaRPr lang="en-US" dirty="0"/>
          </a:p>
          <a:p>
            <a:pPr lvl="0"/>
            <a:r>
              <a:rPr lang="en-US" dirty="0" err="1">
                <a:hlinkClick r:id="rId2"/>
              </a:rPr>
              <a:t>Immunocompromised</a:t>
            </a:r>
            <a:r>
              <a:rPr lang="en-US" dirty="0">
                <a:hlinkClick r:id="rId2"/>
              </a:rPr>
              <a:t> state (weakened immune system) from solid organ transplant</a:t>
            </a:r>
            <a:endParaRPr lang="en-US" dirty="0"/>
          </a:p>
          <a:p>
            <a:pPr lvl="0"/>
            <a:r>
              <a:rPr lang="en-US" dirty="0">
                <a:hlinkClick r:id="rId2"/>
              </a:rPr>
              <a:t>Obesity (body mass index [BMI] of 30 or higher)</a:t>
            </a:r>
            <a:endParaRPr lang="en-US" dirty="0"/>
          </a:p>
          <a:p>
            <a:pPr lvl="0"/>
            <a:r>
              <a:rPr lang="en-US" dirty="0">
                <a:hlinkClick r:id="rId2"/>
              </a:rPr>
              <a:t>Serious heart conditions, such as heart failure, coronary artery disease, or </a:t>
            </a:r>
            <a:r>
              <a:rPr lang="en-US" dirty="0" err="1">
                <a:hlinkClick r:id="rId2"/>
              </a:rPr>
              <a:t>cardiomyopathies</a:t>
            </a:r>
            <a:endParaRPr lang="en-US" dirty="0"/>
          </a:p>
          <a:p>
            <a:pPr lvl="0"/>
            <a:r>
              <a:rPr lang="en-US" dirty="0">
                <a:hlinkClick r:id="rId2"/>
              </a:rPr>
              <a:t>Sickle cell disease</a:t>
            </a:r>
            <a:endParaRPr lang="en-US" dirty="0"/>
          </a:p>
          <a:p>
            <a:pPr lvl="0"/>
            <a:r>
              <a:rPr lang="en-US" dirty="0">
                <a:hlinkClick r:id="rId2"/>
              </a:rPr>
              <a:t>Type 2 diabetes </a:t>
            </a:r>
            <a:r>
              <a:rPr lang="en-US" dirty="0" smtClean="0">
                <a:hlinkClick r:id="rId2"/>
              </a:rPr>
              <a:t>mellitus</a:t>
            </a:r>
            <a:endParaRPr lang="en-US" dirty="0" smtClean="0"/>
          </a:p>
          <a:p>
            <a:pPr>
              <a:buNone/>
            </a:pPr>
            <a:endParaRPr lang="en-US" sz="2600" dirty="0" smtClean="0"/>
          </a:p>
          <a:p>
            <a:pPr>
              <a:buNone/>
            </a:pPr>
            <a:r>
              <a:rPr lang="en-US" sz="2600" dirty="0" smtClean="0"/>
              <a:t>Source: </a:t>
            </a:r>
            <a:r>
              <a:rPr lang="en-US" sz="2600" u="sng" dirty="0">
                <a:hlinkClick r:id="rId3"/>
              </a:rPr>
              <a:t>https://www.cdc.gov/coronavirus/2019-ncov/need-extra-precautions/people-with-medical-conditions.html?</a:t>
            </a:r>
            <a:endParaRPr lang="en-US" sz="2600" dirty="0"/>
          </a:p>
          <a:p>
            <a:pPr lvl="0"/>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CDC List – Might be Increased Risk</a:t>
            </a: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a:hlinkClick r:id="rId2"/>
              </a:rPr>
              <a:t>Asthma (moderate-to-severe)</a:t>
            </a:r>
            <a:endParaRPr lang="en-US" dirty="0"/>
          </a:p>
          <a:p>
            <a:pPr lvl="0"/>
            <a:r>
              <a:rPr lang="en-US" dirty="0" err="1">
                <a:hlinkClick r:id="rId2"/>
              </a:rPr>
              <a:t>Cerebrovascular</a:t>
            </a:r>
            <a:r>
              <a:rPr lang="en-US" dirty="0">
                <a:hlinkClick r:id="rId2"/>
              </a:rPr>
              <a:t> disease (affects blood vessels and blood supply to the brain)</a:t>
            </a:r>
            <a:endParaRPr lang="en-US" dirty="0"/>
          </a:p>
          <a:p>
            <a:pPr lvl="0"/>
            <a:r>
              <a:rPr lang="en-US" dirty="0">
                <a:hlinkClick r:id="rId2"/>
              </a:rPr>
              <a:t>Cystic fibrosis</a:t>
            </a:r>
            <a:endParaRPr lang="en-US" dirty="0"/>
          </a:p>
          <a:p>
            <a:pPr lvl="0"/>
            <a:r>
              <a:rPr lang="en-US" dirty="0">
                <a:hlinkClick r:id="rId2"/>
              </a:rPr>
              <a:t>Hypertension or high blood pressure</a:t>
            </a:r>
            <a:endParaRPr lang="en-US" dirty="0"/>
          </a:p>
          <a:p>
            <a:pPr lvl="0"/>
            <a:r>
              <a:rPr lang="en-US" dirty="0" err="1">
                <a:hlinkClick r:id="rId2"/>
              </a:rPr>
              <a:t>Immunocompromised</a:t>
            </a:r>
            <a:r>
              <a:rPr lang="en-US" dirty="0">
                <a:hlinkClick r:id="rId2"/>
              </a:rPr>
              <a:t> state (weakened immune system) from blood or bone marrow transplant, immune deficiencies, HIV, use of corticosteroids, or use of other immune weakening medicines</a:t>
            </a:r>
            <a:endParaRPr lang="en-US" dirty="0"/>
          </a:p>
          <a:p>
            <a:pPr lvl="0"/>
            <a:r>
              <a:rPr lang="en-US" dirty="0">
                <a:hlinkClick r:id="rId2"/>
              </a:rPr>
              <a:t>Neurologic conditions, such as dementia</a:t>
            </a:r>
            <a:endParaRPr lang="en-US" dirty="0"/>
          </a:p>
          <a:p>
            <a:pPr lvl="0"/>
            <a:r>
              <a:rPr lang="en-US" dirty="0">
                <a:hlinkClick r:id="rId2"/>
              </a:rPr>
              <a:t>Liver disease</a:t>
            </a:r>
            <a:endParaRPr lang="en-US" dirty="0"/>
          </a:p>
          <a:p>
            <a:pPr lvl="0"/>
            <a:r>
              <a:rPr lang="en-US" dirty="0">
                <a:hlinkClick r:id="rId2"/>
              </a:rPr>
              <a:t>Pregnancy</a:t>
            </a:r>
            <a:endParaRPr lang="en-US" dirty="0"/>
          </a:p>
          <a:p>
            <a:pPr lvl="0"/>
            <a:r>
              <a:rPr lang="en-US" dirty="0">
                <a:hlinkClick r:id="rId2"/>
              </a:rPr>
              <a:t>Pulmonary fibrosis (having damaged or scarred lung tissues)</a:t>
            </a:r>
            <a:endParaRPr lang="en-US" dirty="0"/>
          </a:p>
          <a:p>
            <a:pPr lvl="0"/>
            <a:r>
              <a:rPr lang="en-US" dirty="0">
                <a:hlinkClick r:id="rId2"/>
              </a:rPr>
              <a:t>Smoking</a:t>
            </a:r>
            <a:endParaRPr lang="en-US" dirty="0"/>
          </a:p>
          <a:p>
            <a:pPr lvl="0"/>
            <a:r>
              <a:rPr lang="en-US" dirty="0" err="1">
                <a:hlinkClick r:id="rId2"/>
              </a:rPr>
              <a:t>Thalassemia</a:t>
            </a:r>
            <a:r>
              <a:rPr lang="en-US" dirty="0">
                <a:hlinkClick r:id="rId2"/>
              </a:rPr>
              <a:t> (a type of blood disorder)</a:t>
            </a:r>
            <a:endParaRPr lang="en-US" dirty="0"/>
          </a:p>
          <a:p>
            <a:r>
              <a:rPr lang="en-US" dirty="0">
                <a:hlinkClick r:id="rId2"/>
              </a:rPr>
              <a:t>Type 1 diabetes </a:t>
            </a:r>
            <a:r>
              <a:rPr lang="en-US" dirty="0" smtClean="0">
                <a:hlinkClick r:id="rId2"/>
              </a:rPr>
              <a:t>mellitus</a:t>
            </a:r>
            <a:endParaRPr lang="en-US" dirty="0" smtClean="0"/>
          </a:p>
          <a:p>
            <a:pPr>
              <a:buNone/>
            </a:pPr>
            <a:r>
              <a:rPr lang="en-US" dirty="0" smtClean="0"/>
              <a:t>Source: </a:t>
            </a:r>
            <a:r>
              <a:rPr lang="en-US" u="sng" dirty="0" smtClean="0">
                <a:hlinkClick r:id="rId3"/>
              </a:rPr>
              <a:t>https://www.cdc.gov/coronavirus/2019-ncov/need-extra-precautions/people-with-medical-conditions.html?</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CDC: Persons over 65 are at higher risk for severe COVID-19 if they contract disease.</a:t>
            </a:r>
          </a:p>
          <a:p>
            <a:r>
              <a:rPr lang="en-US" b="1" dirty="0" smtClean="0"/>
              <a:t>But</a:t>
            </a:r>
            <a:r>
              <a:rPr lang="en-US" dirty="0" smtClean="0"/>
              <a:t> being over 65 (or any particular age) is not a disabling condition, in and of itself.</a:t>
            </a:r>
          </a:p>
          <a:p>
            <a:r>
              <a:rPr lang="en-US" dirty="0" smtClean="0"/>
              <a:t>CDC has encouraged employers to offer “maximum flexibilities” to this group.</a:t>
            </a:r>
          </a:p>
          <a:p>
            <a:r>
              <a:rPr lang="en-US" b="1" dirty="0" smtClean="0"/>
              <a:t>To strengthen accommodation request, should couple with underlying medical condition, if applicable.</a:t>
            </a:r>
          </a:p>
          <a:p>
            <a:r>
              <a:rPr lang="en-US" dirty="0" smtClean="0"/>
              <a:t>Age Discrimination in Employment Act (ADEA) prohibits an employer from excluding someone from workplace based on his or her being 65 or older.</a:t>
            </a:r>
          </a:p>
          <a:p>
            <a:r>
              <a:rPr lang="en-US" dirty="0" smtClean="0"/>
              <a:t>ADEA would not prohibit a district from offering flexibility to 65+ group, even if younger workers (40-64) treated less favorably.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Reasonable Accommodation Examples	</a:t>
            </a:r>
            <a:endParaRPr lang="en-US" dirty="0"/>
          </a:p>
        </p:txBody>
      </p:sp>
      <p:sp>
        <p:nvSpPr>
          <p:cNvPr id="3" name="Content Placeholder 2"/>
          <p:cNvSpPr>
            <a:spLocks noGrp="1"/>
          </p:cNvSpPr>
          <p:nvPr>
            <p:ph idx="1"/>
          </p:nvPr>
        </p:nvSpPr>
        <p:spPr/>
        <p:txBody>
          <a:bodyPr/>
          <a:lstStyle/>
          <a:p>
            <a:r>
              <a:rPr lang="en-US" dirty="0" smtClean="0"/>
              <a:t>Temporary job restructuring, such as </a:t>
            </a:r>
            <a:r>
              <a:rPr lang="en-US" dirty="0" err="1" smtClean="0"/>
              <a:t>telework</a:t>
            </a:r>
            <a:r>
              <a:rPr lang="en-US" dirty="0" smtClean="0"/>
              <a:t>.</a:t>
            </a:r>
          </a:p>
          <a:p>
            <a:r>
              <a:rPr lang="en-US" dirty="0" smtClean="0"/>
              <a:t>Removal of marginal, not essential, duties, such as hall duty.</a:t>
            </a:r>
          </a:p>
          <a:p>
            <a:r>
              <a:rPr lang="en-US" dirty="0" smtClean="0"/>
              <a:t>Additional PPE.</a:t>
            </a:r>
          </a:p>
          <a:p>
            <a:r>
              <a:rPr lang="en-US" dirty="0" smtClean="0"/>
              <a:t>Modified shift schedules.</a:t>
            </a:r>
          </a:p>
          <a:p>
            <a:r>
              <a:rPr lang="en-US" dirty="0" smtClean="0"/>
              <a:t>Changes to work environment, such as </a:t>
            </a:r>
            <a:r>
              <a:rPr lang="en-US" dirty="0" err="1" smtClean="0"/>
              <a:t>plexiglass</a:t>
            </a:r>
            <a:r>
              <a:rPr lang="en-US" dirty="0" smtClean="0"/>
              <a:t> barriers to maintain distancing.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Requesting an Accommodation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Must inform district of disability and request accommodation.</a:t>
            </a:r>
          </a:p>
          <a:p>
            <a:r>
              <a:rPr lang="en-US" b="1" dirty="0" smtClean="0"/>
              <a:t>District allowed to ask questions or request medical documentation</a:t>
            </a:r>
            <a:r>
              <a:rPr lang="en-US" dirty="0" smtClean="0"/>
              <a:t>. (Employer must keep information confidential).</a:t>
            </a:r>
          </a:p>
          <a:p>
            <a:r>
              <a:rPr lang="en-US" dirty="0" smtClean="0"/>
              <a:t>Possible questions: how disability creates a limitation, how the request will affect limitation, whether another accommodation would work, whether proposed accommodation would enable employee to perform “essential functions.”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362</TotalTime>
  <Words>1253</Words>
  <Application>Microsoft Office PowerPoint</Application>
  <PresentationFormat>On-screen Show (4:3)</PresentationFormat>
  <Paragraphs>103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Module</vt:lpstr>
      <vt:lpstr>TEXAS AFT: ADA, FMLA, RETIREMENT WEBINAR</vt:lpstr>
      <vt:lpstr>ADA</vt:lpstr>
      <vt:lpstr>Undue Hardship</vt:lpstr>
      <vt:lpstr>Disabling Impairments</vt:lpstr>
      <vt:lpstr>CDC List – Increased Risk</vt:lpstr>
      <vt:lpstr>CDC List – Might be Increased Risk</vt:lpstr>
      <vt:lpstr>What about age?</vt:lpstr>
      <vt:lpstr>Reasonable Accommodation Examples </vt:lpstr>
      <vt:lpstr>Requesting an Accommodation</vt:lpstr>
      <vt:lpstr>Sample Request (Basic)</vt:lpstr>
      <vt:lpstr>Sample Request (Better)</vt:lpstr>
      <vt:lpstr>Sample Requests</vt:lpstr>
      <vt:lpstr>FMLA</vt:lpstr>
      <vt:lpstr>FFCRA Expanded FMLA</vt:lpstr>
      <vt:lpstr>Is “Regular”FMLA Paid Leave?</vt:lpstr>
      <vt:lpstr>How do I request FMLA?</vt:lpstr>
      <vt:lpstr>What sort of documentation must I provide?</vt:lpstr>
      <vt:lpstr>May I take FMLA intermittently? </vt:lpstr>
      <vt:lpstr>What about my health insurance under FMLA?</vt:lpstr>
      <vt:lpstr>Is my job protected if I take FMLA?</vt:lpstr>
      <vt:lpstr>Legal Remedies for Violations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Martha Owen</dc:creator>
  <cp:lastModifiedBy>Martha Owen</cp:lastModifiedBy>
  <cp:revision>8</cp:revision>
  <dcterms:created xsi:type="dcterms:W3CDTF">2020-07-08T16:08:08Z</dcterms:created>
  <dcterms:modified xsi:type="dcterms:W3CDTF">2020-07-09T13:52:33Z</dcterms:modified>
</cp:coreProperties>
</file>